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package/2006/relationships/metadata/thumbnail" Target="docProps/thumbnail.jpeg"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69" r:id="rId5"/>
    <p:sldId id="258" r:id="rId6"/>
    <p:sldId id="268" r:id="rId7"/>
    <p:sldId id="259" r:id="rId8"/>
  </p:sldIdLst>
  <p:sldSz cx="12192000" cy="6858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notesMaster" Target="notesMasters/notesMaster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F0AA69-A1DD-4D4B-AA3A-06D9961BF5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4FFAC-0657-455A-9D96-10D10F91A6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E7D97-004B-4158-919B-0F4A0C4EA093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686BD-9654-4228-92F3-B24647ABA3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10BD9-65EB-48CC-ABBE-19BEB71C36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5C3714-8F6B-428E-ADEF-272F607652AD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9BBA67-EFE5-4751-B73B-18704F9CA5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1B333-F5C3-4C1C-9BF2-78EDB727A9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BACCAB-D0AE-4AF1-B976-F42741F2A23C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1A5D32-06A5-431F-8CCF-E5C412B3F9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D85534B-7D4B-4298-A0E5-49CBE6121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5D808-9E0A-415F-A14B-3FE593B8E4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A0687-66F5-44D7-A2E0-40CB1EF9B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8CF0AD-E4A2-4D8B-A27A-19F5269E010F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F0AD-E4A2-4D8B-A27A-19F5269E01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F0AD-E4A2-4D8B-A27A-19F5269E01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9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F0AD-E4A2-4D8B-A27A-19F5269E0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6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F0AD-E4A2-4D8B-A27A-19F5269E0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8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8CF0AD-E4A2-4D8B-A27A-19F5269E0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72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451E-A197-461E-BF5F-DC51556D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4830-A543-4AF7-A38C-B4A5F3FAEB01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EA9CE-3A9A-4A15-9BE1-62D4A6BB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680AE-5739-45EA-AC03-8370CF87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20DB-DE7A-441E-B3A7-2C801872E4C9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6686957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5B60-4B05-4D50-86E2-0AD4846E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AB3C-C74F-47EA-8CFC-9FDC2E830979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C2F9B-7EC5-46A4-8478-C7C26BB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ABEFF-92FC-4D43-8817-7D41D739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9E80-06C6-4B46-95D2-BA0FE3A55193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9777796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85BD-C1E6-4632-8AA1-741DCCDB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E145-9683-4F9F-BE7D-4C41C8F96173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4A7A-A338-49CA-980D-1823684F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759EB-9321-423F-942E-B06091C5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2CB0-49A2-4581-A493-4E1B654D3E43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16324718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B00EC-086F-40B7-987B-9EE70554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CC94-EFCB-49AE-B7A2-9A2371C44AD4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0406C-4F1F-4F60-9F81-5ADFBC9F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B201B-1A3C-4E0F-8639-72D58E39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355F-F4A5-4A39-9C24-AF1597BCF263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071948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0080-B7F2-47BF-928A-7815FC64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3E3B-7056-4A6C-BDBA-8202B14C7360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5E562-527B-45CE-B551-44583C05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CF27-F025-44D8-AF4E-AA9D1605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85C3-60A7-439F-B26B-5078FA202536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85180349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80B75E-3805-4B2D-AC6A-18E95052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899B-0A7E-4306-8230-7FAD67CF5CCB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23B6FD-DBA7-4959-AB3E-1654B996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1FAFA6-7040-4D41-95D8-2820FD1C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3F43-2ADA-4F2B-B8A4-3E41F77DBC7F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73210230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85B228-8A04-4746-8370-DB69B5A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1FB6-15FB-4A73-BE77-114E3542E87D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39D5D0-4193-4714-9004-0B0B2B21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216CB1-35A1-43D2-A32C-C19CD28E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99D4-5B9B-4ABC-A33E-95DE542A2DE6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87758858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99F780E-76CC-41FD-B7D9-E33B42A6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A157-76F6-44BA-9ADF-3EDDB9053C14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0B97B2-6608-44B8-8F9A-6EFA356F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4C5BA8-7560-41F5-9210-452DAA9D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F5F3-4C00-42CB-82B1-5A2ACA56DAFB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952039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03541C-F508-4734-BA8D-5FC242DE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DC4B-56EB-4709-AE08-AF00C5CA6F4A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2F79A4-4F91-496D-AEDF-67E067C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D964B1-AAEF-4556-BDB4-BACC89FA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2A28-8484-4229-9469-6714FCEC31A1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80780648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1B4E85-4B79-415C-8AF8-07699681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59C5-8C28-4B97-8E84-41C643DB8346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544302-4174-4030-BB2D-6FD4D09A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59381-8A07-42A7-9300-33C1C201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4590-F3C3-4A4B-A1B0-5B2CF0B5E551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2478719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8F623E-52B4-4049-8365-E99B3C48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DC05-5D98-43EF-A559-04A5C06CBC8A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8CB9E6-2DC4-4155-AD77-122E470C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169C7E-284A-4421-85FA-FD4610D6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B61C-8289-44E1-8724-C429436F51CE}" type="slidenum">
              <a:rPr lang="en-US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95855504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D414F4-E4D0-406E-9045-AB78D1F493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4C1C94-6B50-4E3E-8CF7-D5BE9CCDA6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4DD8A-B37D-4889-A0D5-CEF6DECF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8F1959-A4BC-47EF-98F6-EF1D8E16C929}" type="datetimeFigureOut">
              <a:rPr lang="en-US"/>
              <a:pPr>
                <a:defRPr/>
              </a:pPr>
              <a:t>11/19/2020</a:t>
            </a:fld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9B592-B0E4-4134-B08E-0356D6161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EECC6-B731-4537-816C-5463487B1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212830-E460-4CCE-A5FA-EE0DA136D260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jpe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jpe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image" Target="../media/image8.png" /><Relationship Id="rId11" Type="http://schemas.openxmlformats.org/officeDocument/2006/relationships/image" Target="../media/image10.jpe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jpe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65960A4-03C1-47CF-89A7-67FF03472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Title IX++ Updates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15E610C6-702A-4420-910A-053A84C65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4313"/>
            <a:ext cx="9144000" cy="16557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Josh Whitlock, Parker Poe Adams &amp; Bernstein LLP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1800"/>
              <a:t>Tuesday, November 17, 2020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D99BC4BF-8BAF-4B56-891A-3E576FE36DF3}"/>
              </a:ext>
            </a:extLst>
          </p:cNvPr>
          <p:cNvGrpSpPr/>
          <p:nvPr/>
        </p:nvGrpSpPr>
        <p:grpSpPr>
          <a:xfrm>
            <a:off x="-3175" y="4763"/>
            <a:ext cx="12196763" cy="6845300"/>
            <a:chOff x="0" y="12276"/>
            <a:chExt cx="12197522" cy="6845724"/>
          </a:xfrm>
        </p:grpSpPr>
        <p:sp>
          <p:nvSpPr>
            <p:cNvPr id="4101" name="Freeform 7">
              <a:extLst>
                <a:ext uri="{FF2B5EF4-FFF2-40B4-BE49-F238E27FC236}">
                  <a16:creationId xmlns:a16="http://schemas.microsoft.com/office/drawing/2014/main" id="{12B7159F-FB75-4D09-9218-3DCCE76BA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6207125"/>
              <a:ext cx="12192000" cy="650875"/>
            </a:xfrm>
            <a:custGeom>
              <a:gdLst>
                <a:gd name="T0" fmla="*/ 0 w 12799"/>
                <a:gd name="T1" fmla="*/ 0 h 680"/>
                <a:gd name="T2" fmla="*/ 0 w 12799"/>
                <a:gd name="T3" fmla="*/ 0 h 680"/>
                <a:gd name="T4" fmla="*/ 2147483646 w 12799"/>
                <a:gd name="T5" fmla="*/ 0 h 680"/>
                <a:gd name="T6" fmla="*/ 2147483646 w 12799"/>
                <a:gd name="T7" fmla="*/ 2147483646 h 680"/>
                <a:gd name="T8" fmla="*/ 0 w 12799"/>
                <a:gd name="T9" fmla="*/ 2147483646 h 680"/>
                <a:gd name="T10" fmla="*/ 0 w 12799"/>
                <a:gd name="T11" fmla="*/ 0 h 680"/>
                <a:gd name="T12" fmla="*/ 2147483646 w 12799"/>
                <a:gd name="T13" fmla="*/ 2147483646 h 680"/>
                <a:gd name="T14" fmla="*/ 2147483646 w 12799"/>
                <a:gd name="T15" fmla="*/ 2147483646 h 680"/>
                <a:gd name="T16" fmla="*/ 2147483646 w 12799"/>
                <a:gd name="T17" fmla="*/ 2147483646 h 680"/>
                <a:gd name="T18" fmla="*/ 2147483646 w 12799"/>
                <a:gd name="T19" fmla="*/ 2147483646 h 680"/>
                <a:gd name="T20" fmla="*/ 2147483646 w 12799"/>
                <a:gd name="T21" fmla="*/ 2147483646 h 680"/>
                <a:gd name="T22" fmla="*/ 2147483646 w 12799"/>
                <a:gd name="T23" fmla="*/ 2147483646 h 680"/>
                <a:gd name="T24" fmla="*/ 2147483646 w 12799"/>
                <a:gd name="T25" fmla="*/ 2147483646 h 680"/>
                <a:gd name="T26" fmla="*/ 2147483646 w 12799"/>
                <a:gd name="T27" fmla="*/ 2147483646 h 680"/>
                <a:gd name="T28" fmla="*/ 2147483646 w 12799"/>
                <a:gd name="T29" fmla="*/ 2147483646 h 680"/>
                <a:gd name="T30" fmla="*/ 2147483646 w 12799"/>
                <a:gd name="T31" fmla="*/ 2147483646 h 680"/>
                <a:gd name="T32" fmla="*/ 2147483646 w 12799"/>
                <a:gd name="T33" fmla="*/ 2147483646 h 680"/>
                <a:gd name="T34" fmla="*/ 2147483646 w 12799"/>
                <a:gd name="T35" fmla="*/ 2147483646 h 6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799" h="680">
                  <a:moveTo>
                    <a:pt x="0" y="0"/>
                  </a:moveTo>
                  <a:lnTo>
                    <a:pt x="0" y="0"/>
                  </a:lnTo>
                  <a:lnTo>
                    <a:pt x="12799" y="0"/>
                  </a:lnTo>
                  <a:lnTo>
                    <a:pt x="12799" y="680"/>
                  </a:lnTo>
                  <a:lnTo>
                    <a:pt x="0" y="680"/>
                  </a:lnTo>
                  <a:lnTo>
                    <a:pt x="0" y="0"/>
                  </a:lnTo>
                  <a:close/>
                  <a:moveTo>
                    <a:pt x="12222" y="518"/>
                  </a:moveTo>
                  <a:lnTo>
                    <a:pt x="12222" y="518"/>
                  </a:lnTo>
                  <a:lnTo>
                    <a:pt x="12576" y="518"/>
                  </a:lnTo>
                  <a:lnTo>
                    <a:pt x="12576" y="164"/>
                  </a:lnTo>
                  <a:lnTo>
                    <a:pt x="12222" y="164"/>
                  </a:lnTo>
                  <a:lnTo>
                    <a:pt x="12222" y="518"/>
                  </a:lnTo>
                  <a:close/>
                  <a:moveTo>
                    <a:pt x="10951" y="518"/>
                  </a:moveTo>
                  <a:lnTo>
                    <a:pt x="10951" y="518"/>
                  </a:lnTo>
                  <a:lnTo>
                    <a:pt x="11305" y="518"/>
                  </a:lnTo>
                  <a:lnTo>
                    <a:pt x="11305" y="164"/>
                  </a:lnTo>
                  <a:lnTo>
                    <a:pt x="10951" y="164"/>
                  </a:lnTo>
                  <a:lnTo>
                    <a:pt x="10951" y="518"/>
                  </a:lnTo>
                  <a:close/>
                </a:path>
              </a:pathLst>
            </a:custGeom>
            <a:solidFill>
              <a:srgbClr val="2CAE2C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8">
              <a:extLst>
                <a:ext uri="{FF2B5EF4-FFF2-40B4-BE49-F238E27FC236}">
                  <a16:creationId xmlns:a16="http://schemas.microsoft.com/office/drawing/2014/main" id="{15586918-436C-4245-A4CD-03FFD600FC48}"/>
                </a:ext>
              </a:extLst>
            </p:cNvPr>
            <p:cNvSpPr/>
            <p:nvPr/>
          </p:nvSpPr>
          <p:spPr bwMode="auto">
            <a:xfrm>
              <a:off x="11034713" y="6364287"/>
              <a:ext cx="415925" cy="338138"/>
            </a:xfrm>
            <a:custGeom>
              <a:gdLst>
                <a:gd name="T0" fmla="*/ 2147483646 w 435"/>
                <a:gd name="T1" fmla="*/ 2147483646 h 354"/>
                <a:gd name="T2" fmla="*/ 2147483646 w 435"/>
                <a:gd name="T3" fmla="*/ 2147483646 h 354"/>
                <a:gd name="T4" fmla="*/ 2147483646 w 435"/>
                <a:gd name="T5" fmla="*/ 2147483646 h 354"/>
                <a:gd name="T6" fmla="*/ 2147483646 w 435"/>
                <a:gd name="T7" fmla="*/ 2147483646 h 354"/>
                <a:gd name="T8" fmla="*/ 2147483646 w 435"/>
                <a:gd name="T9" fmla="*/ 2147483646 h 354"/>
                <a:gd name="T10" fmla="*/ 2147483646 w 435"/>
                <a:gd name="T11" fmla="*/ 2147483646 h 354"/>
                <a:gd name="T12" fmla="*/ 2147483646 w 435"/>
                <a:gd name="T13" fmla="*/ 2147483646 h 354"/>
                <a:gd name="T14" fmla="*/ 2147483646 w 435"/>
                <a:gd name="T15" fmla="*/ 2147483646 h 354"/>
                <a:gd name="T16" fmla="*/ 2147483646 w 435"/>
                <a:gd name="T17" fmla="*/ 0 h 354"/>
                <a:gd name="T18" fmla="*/ 2147483646 w 435"/>
                <a:gd name="T19" fmla="*/ 2147483646 h 354"/>
                <a:gd name="T20" fmla="*/ 2147483646 w 435"/>
                <a:gd name="T21" fmla="*/ 2147483646 h 354"/>
                <a:gd name="T22" fmla="*/ 2147483646 w 435"/>
                <a:gd name="T23" fmla="*/ 2147483646 h 354"/>
                <a:gd name="T24" fmla="*/ 2147483646 w 435"/>
                <a:gd name="T25" fmla="*/ 2147483646 h 354"/>
                <a:gd name="T26" fmla="*/ 2147483646 w 435"/>
                <a:gd name="T27" fmla="*/ 2147483646 h 354"/>
                <a:gd name="T28" fmla="*/ 2147483646 w 435"/>
                <a:gd name="T29" fmla="*/ 2147483646 h 354"/>
                <a:gd name="T30" fmla="*/ 2147483646 w 435"/>
                <a:gd name="T31" fmla="*/ 2147483646 h 354"/>
                <a:gd name="T32" fmla="*/ 2147483646 w 435"/>
                <a:gd name="T33" fmla="*/ 2147483646 h 354"/>
                <a:gd name="T34" fmla="*/ 2147483646 w 435"/>
                <a:gd name="T35" fmla="*/ 2147483646 h 354"/>
                <a:gd name="T36" fmla="*/ 2147483646 w 435"/>
                <a:gd name="T37" fmla="*/ 2147483646 h 354"/>
                <a:gd name="T38" fmla="*/ 2147483646 w 435"/>
                <a:gd name="T39" fmla="*/ 2147483646 h 354"/>
                <a:gd name="T40" fmla="*/ 2147483646 w 435"/>
                <a:gd name="T41" fmla="*/ 2147483646 h 354"/>
                <a:gd name="T42" fmla="*/ 0 w 435"/>
                <a:gd name="T43" fmla="*/ 2147483646 h 354"/>
                <a:gd name="T44" fmla="*/ 2147483646 w 435"/>
                <a:gd name="T45" fmla="*/ 2147483646 h 3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5" h="354">
                  <a:moveTo>
                    <a:pt x="137" y="354"/>
                  </a:moveTo>
                  <a:lnTo>
                    <a:pt x="137" y="354"/>
                  </a:lnTo>
                  <a:cubicBezTo>
                    <a:pt x="301" y="354"/>
                    <a:pt x="391" y="218"/>
                    <a:pt x="391" y="100"/>
                  </a:cubicBezTo>
                  <a:cubicBezTo>
                    <a:pt x="391" y="96"/>
                    <a:pt x="391" y="92"/>
                    <a:pt x="390" y="88"/>
                  </a:cubicBezTo>
                  <a:cubicBezTo>
                    <a:pt x="408" y="76"/>
                    <a:pt x="423" y="60"/>
                    <a:pt x="435" y="42"/>
                  </a:cubicBezTo>
                  <a:cubicBezTo>
                    <a:pt x="419" y="49"/>
                    <a:pt x="402" y="54"/>
                    <a:pt x="384" y="56"/>
                  </a:cubicBezTo>
                  <a:cubicBezTo>
                    <a:pt x="402" y="45"/>
                    <a:pt x="416" y="28"/>
                    <a:pt x="423" y="7"/>
                  </a:cubicBezTo>
                  <a:cubicBezTo>
                    <a:pt x="406" y="17"/>
                    <a:pt x="387" y="24"/>
                    <a:pt x="366" y="28"/>
                  </a:cubicBezTo>
                  <a:cubicBezTo>
                    <a:pt x="350" y="11"/>
                    <a:pt x="327" y="0"/>
                    <a:pt x="301" y="0"/>
                  </a:cubicBezTo>
                  <a:cubicBezTo>
                    <a:pt x="252" y="0"/>
                    <a:pt x="212" y="40"/>
                    <a:pt x="212" y="89"/>
                  </a:cubicBezTo>
                  <a:cubicBezTo>
                    <a:pt x="212" y="96"/>
                    <a:pt x="213" y="103"/>
                    <a:pt x="214" y="110"/>
                  </a:cubicBezTo>
                  <a:cubicBezTo>
                    <a:pt x="140" y="106"/>
                    <a:pt x="74" y="71"/>
                    <a:pt x="30" y="17"/>
                  </a:cubicBezTo>
                  <a:cubicBezTo>
                    <a:pt x="22" y="30"/>
                    <a:pt x="18" y="45"/>
                    <a:pt x="18" y="61"/>
                  </a:cubicBezTo>
                  <a:cubicBezTo>
                    <a:pt x="18" y="92"/>
                    <a:pt x="34" y="120"/>
                    <a:pt x="58" y="136"/>
                  </a:cubicBezTo>
                  <a:cubicBezTo>
                    <a:pt x="43" y="135"/>
                    <a:pt x="29" y="131"/>
                    <a:pt x="17" y="125"/>
                  </a:cubicBezTo>
                  <a:lnTo>
                    <a:pt x="17" y="126"/>
                  </a:lnTo>
                  <a:cubicBezTo>
                    <a:pt x="17" y="169"/>
                    <a:pt x="48" y="205"/>
                    <a:pt x="89" y="213"/>
                  </a:cubicBezTo>
                  <a:cubicBezTo>
                    <a:pt x="81" y="215"/>
                    <a:pt x="74" y="216"/>
                    <a:pt x="65" y="216"/>
                  </a:cubicBezTo>
                  <a:cubicBezTo>
                    <a:pt x="60" y="216"/>
                    <a:pt x="54" y="216"/>
                    <a:pt x="49" y="215"/>
                  </a:cubicBezTo>
                  <a:cubicBezTo>
                    <a:pt x="60" y="250"/>
                    <a:pt x="93" y="276"/>
                    <a:pt x="132" y="277"/>
                  </a:cubicBezTo>
                  <a:cubicBezTo>
                    <a:pt x="101" y="301"/>
                    <a:pt x="63" y="315"/>
                    <a:pt x="21" y="315"/>
                  </a:cubicBezTo>
                  <a:cubicBezTo>
                    <a:pt x="14" y="315"/>
                    <a:pt x="7" y="314"/>
                    <a:pt x="0" y="314"/>
                  </a:cubicBezTo>
                  <a:cubicBezTo>
                    <a:pt x="39" y="339"/>
                    <a:pt x="86" y="354"/>
                    <a:pt x="137" y="35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103" name="Picture 9">
              <a:extLst>
                <a:ext uri="{FF2B5EF4-FFF2-40B4-BE49-F238E27FC236}">
                  <a16:creationId xmlns:a16="http://schemas.microsoft.com/office/drawing/2014/main" id="{E20A252E-CC34-4B95-A0A8-8AF7C97B3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23525" y="6361112"/>
              <a:ext cx="3444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0">
              <a:extLst>
                <a:ext uri="{FF2B5EF4-FFF2-40B4-BE49-F238E27FC236}">
                  <a16:creationId xmlns:a16="http://schemas.microsoft.com/office/drawing/2014/main" id="{9B98ED74-EBBE-49ED-89EB-823D3E8D1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39550" y="6362700"/>
              <a:ext cx="34131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0CF913-C0D0-4073-B7F6-C30EE395A804}"/>
                </a:ext>
              </a:extLst>
            </p:cNvPr>
            <p:cNvSpPr/>
            <p:nvPr/>
          </p:nvSpPr>
          <p:spPr>
            <a:xfrm>
              <a:off x="178179" y="6248487"/>
              <a:ext cx="3006345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#N3CSDPA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8C5647-77B8-4FDF-99A8-9D04E2FA2048}"/>
                </a:ext>
              </a:extLst>
            </p:cNvPr>
            <p:cNvSpPr/>
            <p:nvPr/>
          </p:nvSpPr>
          <p:spPr>
            <a:xfrm>
              <a:off x="4763" y="12276"/>
              <a:ext cx="12192759" cy="904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107" name="Group 11">
              <a:extLst>
                <a:ext uri="{FF2B5EF4-FFF2-40B4-BE49-F238E27FC236}">
                  <a16:creationId xmlns:a16="http://schemas.microsoft.com/office/drawing/2014/main" id="{A03FBA34-686F-499C-B6D0-3946509E753A}"/>
                </a:ext>
              </a:extLst>
            </p:cNvPr>
            <p:cNvGrpSpPr/>
            <p:nvPr/>
          </p:nvGrpSpPr>
          <p:grpSpPr>
            <a:xfrm>
              <a:off x="78375" y="78372"/>
              <a:ext cx="12035243" cy="949767"/>
              <a:chOff x="-5921" y="-12945"/>
              <a:chExt cx="12203442" cy="1062295"/>
            </a:xfrm>
          </p:grpSpPr>
          <p:pic>
            <p:nvPicPr>
              <p:cNvPr id="4108" name="Picture 12">
                <a:extLst>
                  <a:ext uri="{FF2B5EF4-FFF2-40B4-BE49-F238E27FC236}">
                    <a16:creationId xmlns:a16="http://schemas.microsoft.com/office/drawing/2014/main" id="{480F89CA-2B65-40CB-83EA-347B24A86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921" y="-5142"/>
                <a:ext cx="2331720" cy="1054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1" descr="2020 Silver Gold Png Clipart - Transparent Png Clipart 2020 Gold Png, Png  Download , Transparent Png Image - PNGitem">
                <a:extLst>
                  <a:ext uri="{FF2B5EF4-FFF2-40B4-BE49-F238E27FC236}">
                    <a16:creationId xmlns:a16="http://schemas.microsoft.com/office/drawing/2014/main" id="{BCA95E5B-2E69-43DE-A1A9-3033F7E3D5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212084" y="-12945"/>
                <a:ext cx="985437" cy="812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0" name="Picture 14">
                <a:extLst>
                  <a:ext uri="{FF2B5EF4-FFF2-40B4-BE49-F238E27FC236}">
                    <a16:creationId xmlns:a16="http://schemas.microsoft.com/office/drawing/2014/main" id="{0C333291-03D2-460B-A45C-7E8693156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13" r="19589"/>
              <a:stretch>
                <a:fillRect/>
              </a:stretch>
            </p:blipFill>
            <p:spPr bwMode="auto">
              <a:xfrm>
                <a:off x="4997831" y="5707"/>
                <a:ext cx="2331720" cy="900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1" name="Picture 15">
                <a:extLst>
                  <a:ext uri="{FF2B5EF4-FFF2-40B4-BE49-F238E27FC236}">
                    <a16:creationId xmlns:a16="http://schemas.microsoft.com/office/drawing/2014/main" id="{312B08FB-E5E8-40A0-A0CD-8A109C02E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0" t="-2" b="-3877"/>
              <a:stretch>
                <a:fillRect/>
              </a:stretch>
            </p:blipFill>
            <p:spPr bwMode="auto">
              <a:xfrm>
                <a:off x="7501447" y="-5142"/>
                <a:ext cx="1822758" cy="897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2" name="Picture 16">
                <a:extLst>
                  <a:ext uri="{FF2B5EF4-FFF2-40B4-BE49-F238E27FC236}">
                    <a16:creationId xmlns:a16="http://schemas.microsoft.com/office/drawing/2014/main" id="{EAA0D6C5-3433-476D-9EFF-3CEC631AEF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66" t="9358" r="8707" b="37265"/>
              <a:stretch>
                <a:fillRect/>
              </a:stretch>
            </p:blipFill>
            <p:spPr bwMode="auto">
              <a:xfrm>
                <a:off x="2497696" y="5707"/>
                <a:ext cx="2328239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3" name="Picture 17">
                <a:extLst>
                  <a:ext uri="{FF2B5EF4-FFF2-40B4-BE49-F238E27FC236}">
                    <a16:creationId xmlns:a16="http://schemas.microsoft.com/office/drawing/2014/main" id="{56B5EC56-0CB7-42E6-B000-797B4EE38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92" t="2" r="7851" b="3049"/>
              <a:stretch>
                <a:fillRect/>
              </a:stretch>
            </p:blipFill>
            <p:spPr bwMode="auto">
              <a:xfrm>
                <a:off x="9467696" y="12276"/>
                <a:ext cx="1635733" cy="787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3" name="Title 25">
            <a:extLst>
              <a:ext uri="{FF2B5EF4-FFF2-40B4-BE49-F238E27FC236}">
                <a16:creationId xmlns:a16="http://schemas.microsoft.com/office/drawing/2014/main" id="{210996E8-0708-4623-ABEA-79B87DB9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1571625"/>
            <a:ext cx="10515600" cy="622300"/>
          </a:xfrm>
        </p:spPr>
        <p:txBody>
          <a:bodyPr/>
          <a:lstStyle/>
          <a:p>
            <a:pPr algn="ctr"/>
            <a:r>
              <a:rPr lang="en-US" altLang="en-US" sz="4000" b="1"/>
              <a:t>Five Things to Know</a:t>
            </a:r>
          </a:p>
        </p:txBody>
      </p:sp>
      <p:sp>
        <p:nvSpPr>
          <p:cNvPr id="5124" name="Content Placeholder 27">
            <a:extLst>
              <a:ext uri="{FF2B5EF4-FFF2-40B4-BE49-F238E27FC236}">
                <a16:creationId xmlns:a16="http://schemas.microsoft.com/office/drawing/2014/main" id="{9F99E129-FECC-44C7-815C-7C64B3F5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13000"/>
            <a:ext cx="10980737" cy="3248025"/>
          </a:xfrm>
        </p:spPr>
        <p:txBody>
          <a:bodyPr/>
          <a:lstStyle/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sz="2400"/>
              <a:t>Quick review of the basics (scope/obligations).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sz="2400"/>
              <a:t>Seismic regulatory swings 2011 to present.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sz="2400"/>
              <a:t>Massively impactful 2020 Final(ish) Rule (narrow scope, formalize procedures, re-balance equities).  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sz="2400"/>
              <a:t>More big regulatory changes just ahead.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sz="2400"/>
              <a:t>And it’s not just about federal regulations (court decisions, industry standards and best practices, state and local laws).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endParaRPr lang="en-US" altLang="en-US" sz="2400"/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endParaRPr lang="en-US" altLang="en-US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Title 25">
            <a:extLst>
              <a:ext uri="{FF2B5EF4-FFF2-40B4-BE49-F238E27FC236}">
                <a16:creationId xmlns:a16="http://schemas.microsoft.com/office/drawing/2014/main" id="{418BE714-EBD2-4101-8818-D3123126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1571625"/>
            <a:ext cx="10515600" cy="622300"/>
          </a:xfrm>
        </p:spPr>
        <p:txBody>
          <a:bodyPr/>
          <a:lstStyle/>
          <a:p>
            <a:pPr algn="ctr"/>
            <a:r>
              <a:rPr lang="en-US" altLang="en-US" sz="4000" b="1"/>
              <a:t>The Title IX++ Bucket</a:t>
            </a:r>
          </a:p>
        </p:txBody>
      </p:sp>
      <p:sp>
        <p:nvSpPr>
          <p:cNvPr id="5124" name="Content Placeholder 27">
            <a:extLst>
              <a:ext uri="{FF2B5EF4-FFF2-40B4-BE49-F238E27FC236}">
                <a16:creationId xmlns:a16="http://schemas.microsoft.com/office/drawing/2014/main" id="{08474718-0E85-4CCB-86FF-B90BF7B0A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13000"/>
            <a:ext cx="10980737" cy="32480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800"/>
              <a:t>Title IX prohibits discrimination on the basis of sex, which can include:</a:t>
            </a:r>
          </a:p>
          <a:p>
            <a:pPr>
              <a:defRPr/>
            </a:pPr>
            <a:r>
              <a:rPr lang="en-US" altLang="en-US" sz="1800"/>
              <a:t>Rape  →</a:t>
            </a:r>
          </a:p>
          <a:p>
            <a:pPr>
              <a:defRPr/>
            </a:pPr>
            <a:r>
              <a:rPr lang="en-US" altLang="en-US" sz="1800"/>
              <a:t>Sexual violence  →</a:t>
            </a:r>
          </a:p>
          <a:p>
            <a:pPr>
              <a:defRPr/>
            </a:pPr>
            <a:r>
              <a:rPr lang="en-US" altLang="en-US" sz="1800"/>
              <a:t>Sexual assault  →</a:t>
            </a:r>
          </a:p>
          <a:p>
            <a:pPr>
              <a:defRPr/>
            </a:pPr>
            <a:r>
              <a:rPr lang="en-US" altLang="en-US" sz="1800"/>
              <a:t>Sexual/GB harassment →</a:t>
            </a:r>
          </a:p>
          <a:p>
            <a:pPr>
              <a:defRPr/>
            </a:pPr>
            <a:r>
              <a:rPr lang="en-US" altLang="en-US" sz="1800"/>
              <a:t>Dating violence  →</a:t>
            </a:r>
          </a:p>
          <a:p>
            <a:pPr>
              <a:defRPr/>
            </a:pPr>
            <a:r>
              <a:rPr lang="en-US" altLang="en-US" sz="1800"/>
              <a:t>Domestic violence  →</a:t>
            </a:r>
          </a:p>
          <a:p>
            <a:pPr>
              <a:defRPr/>
            </a:pPr>
            <a:r>
              <a:rPr lang="en-US" altLang="en-US" sz="1800"/>
              <a:t>Stalking →</a:t>
            </a:r>
          </a:p>
          <a:p>
            <a:pPr>
              <a:defRPr/>
            </a:pPr>
            <a:r>
              <a:rPr lang="en-US" altLang="en-US" sz="1800"/>
              <a:t>Sexual exploitation  →</a:t>
            </a:r>
          </a:p>
          <a:p>
            <a:pPr>
              <a:defRPr/>
            </a:pPr>
            <a:r>
              <a:rPr lang="en-US" altLang="en-US" sz="1800"/>
              <a:t>Sexual coercion  →</a:t>
            </a:r>
          </a:p>
          <a:p>
            <a:pPr>
              <a:defRPr/>
            </a:pPr>
            <a:endParaRPr lang="en-US" altLang="en-US" sz="180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800"/>
          </a:p>
          <a:p>
            <a:pPr marL="514350" indent="-514350">
              <a:buFont typeface="Calibri Light" panose="020f0302020204030204" pitchFamily="34" charset="0"/>
              <a:buAutoNum type="arabicPeriod"/>
              <a:defRPr/>
            </a:pPr>
            <a:endParaRPr lang="en-US" altLang="en-US" sz="1800"/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EF3C2A11-5A39-477D-95BE-426AE674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775" y="2489200"/>
            <a:ext cx="31877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70" name="Group 26">
            <a:extLst>
              <a:ext uri="{FF2B5EF4-FFF2-40B4-BE49-F238E27FC236}">
                <a16:creationId xmlns:a16="http://schemas.microsoft.com/office/drawing/2014/main" id="{78C145F6-9F8E-4404-96CB-B91DC8173FA9}"/>
              </a:ext>
            </a:extLst>
          </p:cNvPr>
          <p:cNvGrpSpPr/>
          <p:nvPr/>
        </p:nvGrpSpPr>
        <p:grpSpPr>
          <a:xfrm>
            <a:off x="-3175" y="4763"/>
            <a:ext cx="12196763" cy="6845300"/>
            <a:chOff x="0" y="12276"/>
            <a:chExt cx="12197522" cy="6845724"/>
          </a:xfrm>
        </p:grpSpPr>
        <p:sp>
          <p:nvSpPr>
            <p:cNvPr id="7173" name="Freeform 7">
              <a:extLst>
                <a:ext uri="{FF2B5EF4-FFF2-40B4-BE49-F238E27FC236}">
                  <a16:creationId xmlns:a16="http://schemas.microsoft.com/office/drawing/2014/main" id="{F54E3DDD-62F7-4173-8B85-6EA2C5C3B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6207125"/>
              <a:ext cx="12192000" cy="650875"/>
            </a:xfrm>
            <a:custGeom>
              <a:gdLst>
                <a:gd name="T0" fmla="*/ 0 w 12799"/>
                <a:gd name="T1" fmla="*/ 0 h 680"/>
                <a:gd name="T2" fmla="*/ 0 w 12799"/>
                <a:gd name="T3" fmla="*/ 0 h 680"/>
                <a:gd name="T4" fmla="*/ 2147483646 w 12799"/>
                <a:gd name="T5" fmla="*/ 0 h 680"/>
                <a:gd name="T6" fmla="*/ 2147483646 w 12799"/>
                <a:gd name="T7" fmla="*/ 2147483646 h 680"/>
                <a:gd name="T8" fmla="*/ 0 w 12799"/>
                <a:gd name="T9" fmla="*/ 2147483646 h 680"/>
                <a:gd name="T10" fmla="*/ 0 w 12799"/>
                <a:gd name="T11" fmla="*/ 0 h 680"/>
                <a:gd name="T12" fmla="*/ 2147483646 w 12799"/>
                <a:gd name="T13" fmla="*/ 2147483646 h 680"/>
                <a:gd name="T14" fmla="*/ 2147483646 w 12799"/>
                <a:gd name="T15" fmla="*/ 2147483646 h 680"/>
                <a:gd name="T16" fmla="*/ 2147483646 w 12799"/>
                <a:gd name="T17" fmla="*/ 2147483646 h 680"/>
                <a:gd name="T18" fmla="*/ 2147483646 w 12799"/>
                <a:gd name="T19" fmla="*/ 2147483646 h 680"/>
                <a:gd name="T20" fmla="*/ 2147483646 w 12799"/>
                <a:gd name="T21" fmla="*/ 2147483646 h 680"/>
                <a:gd name="T22" fmla="*/ 2147483646 w 12799"/>
                <a:gd name="T23" fmla="*/ 2147483646 h 680"/>
                <a:gd name="T24" fmla="*/ 2147483646 w 12799"/>
                <a:gd name="T25" fmla="*/ 2147483646 h 680"/>
                <a:gd name="T26" fmla="*/ 2147483646 w 12799"/>
                <a:gd name="T27" fmla="*/ 2147483646 h 680"/>
                <a:gd name="T28" fmla="*/ 2147483646 w 12799"/>
                <a:gd name="T29" fmla="*/ 2147483646 h 680"/>
                <a:gd name="T30" fmla="*/ 2147483646 w 12799"/>
                <a:gd name="T31" fmla="*/ 2147483646 h 680"/>
                <a:gd name="T32" fmla="*/ 2147483646 w 12799"/>
                <a:gd name="T33" fmla="*/ 2147483646 h 680"/>
                <a:gd name="T34" fmla="*/ 2147483646 w 12799"/>
                <a:gd name="T35" fmla="*/ 2147483646 h 6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799" h="680">
                  <a:moveTo>
                    <a:pt x="0" y="0"/>
                  </a:moveTo>
                  <a:lnTo>
                    <a:pt x="0" y="0"/>
                  </a:lnTo>
                  <a:lnTo>
                    <a:pt x="12799" y="0"/>
                  </a:lnTo>
                  <a:lnTo>
                    <a:pt x="12799" y="680"/>
                  </a:lnTo>
                  <a:lnTo>
                    <a:pt x="0" y="680"/>
                  </a:lnTo>
                  <a:lnTo>
                    <a:pt x="0" y="0"/>
                  </a:lnTo>
                  <a:close/>
                  <a:moveTo>
                    <a:pt x="12222" y="518"/>
                  </a:moveTo>
                  <a:lnTo>
                    <a:pt x="12222" y="518"/>
                  </a:lnTo>
                  <a:lnTo>
                    <a:pt x="12576" y="518"/>
                  </a:lnTo>
                  <a:lnTo>
                    <a:pt x="12576" y="164"/>
                  </a:lnTo>
                  <a:lnTo>
                    <a:pt x="12222" y="164"/>
                  </a:lnTo>
                  <a:lnTo>
                    <a:pt x="12222" y="518"/>
                  </a:lnTo>
                  <a:close/>
                  <a:moveTo>
                    <a:pt x="10951" y="518"/>
                  </a:moveTo>
                  <a:lnTo>
                    <a:pt x="10951" y="518"/>
                  </a:lnTo>
                  <a:lnTo>
                    <a:pt x="11305" y="518"/>
                  </a:lnTo>
                  <a:lnTo>
                    <a:pt x="11305" y="164"/>
                  </a:lnTo>
                  <a:lnTo>
                    <a:pt x="10951" y="164"/>
                  </a:lnTo>
                  <a:lnTo>
                    <a:pt x="10951" y="518"/>
                  </a:lnTo>
                  <a:close/>
                </a:path>
              </a:pathLst>
            </a:custGeom>
            <a:solidFill>
              <a:srgbClr val="2CAE2C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8">
              <a:extLst>
                <a:ext uri="{FF2B5EF4-FFF2-40B4-BE49-F238E27FC236}">
                  <a16:creationId xmlns:a16="http://schemas.microsoft.com/office/drawing/2014/main" id="{9B424F70-C7CF-4BFF-AA13-0C8191404838}"/>
                </a:ext>
              </a:extLst>
            </p:cNvPr>
            <p:cNvSpPr/>
            <p:nvPr/>
          </p:nvSpPr>
          <p:spPr bwMode="auto">
            <a:xfrm>
              <a:off x="11034713" y="6364287"/>
              <a:ext cx="415925" cy="338138"/>
            </a:xfrm>
            <a:custGeom>
              <a:gdLst>
                <a:gd name="T0" fmla="*/ 2147483646 w 435"/>
                <a:gd name="T1" fmla="*/ 2147483646 h 354"/>
                <a:gd name="T2" fmla="*/ 2147483646 w 435"/>
                <a:gd name="T3" fmla="*/ 2147483646 h 354"/>
                <a:gd name="T4" fmla="*/ 2147483646 w 435"/>
                <a:gd name="T5" fmla="*/ 2147483646 h 354"/>
                <a:gd name="T6" fmla="*/ 2147483646 w 435"/>
                <a:gd name="T7" fmla="*/ 2147483646 h 354"/>
                <a:gd name="T8" fmla="*/ 2147483646 w 435"/>
                <a:gd name="T9" fmla="*/ 2147483646 h 354"/>
                <a:gd name="T10" fmla="*/ 2147483646 w 435"/>
                <a:gd name="T11" fmla="*/ 2147483646 h 354"/>
                <a:gd name="T12" fmla="*/ 2147483646 w 435"/>
                <a:gd name="T13" fmla="*/ 2147483646 h 354"/>
                <a:gd name="T14" fmla="*/ 2147483646 w 435"/>
                <a:gd name="T15" fmla="*/ 2147483646 h 354"/>
                <a:gd name="T16" fmla="*/ 2147483646 w 435"/>
                <a:gd name="T17" fmla="*/ 0 h 354"/>
                <a:gd name="T18" fmla="*/ 2147483646 w 435"/>
                <a:gd name="T19" fmla="*/ 2147483646 h 354"/>
                <a:gd name="T20" fmla="*/ 2147483646 w 435"/>
                <a:gd name="T21" fmla="*/ 2147483646 h 354"/>
                <a:gd name="T22" fmla="*/ 2147483646 w 435"/>
                <a:gd name="T23" fmla="*/ 2147483646 h 354"/>
                <a:gd name="T24" fmla="*/ 2147483646 w 435"/>
                <a:gd name="T25" fmla="*/ 2147483646 h 354"/>
                <a:gd name="T26" fmla="*/ 2147483646 w 435"/>
                <a:gd name="T27" fmla="*/ 2147483646 h 354"/>
                <a:gd name="T28" fmla="*/ 2147483646 w 435"/>
                <a:gd name="T29" fmla="*/ 2147483646 h 354"/>
                <a:gd name="T30" fmla="*/ 2147483646 w 435"/>
                <a:gd name="T31" fmla="*/ 2147483646 h 354"/>
                <a:gd name="T32" fmla="*/ 2147483646 w 435"/>
                <a:gd name="T33" fmla="*/ 2147483646 h 354"/>
                <a:gd name="T34" fmla="*/ 2147483646 w 435"/>
                <a:gd name="T35" fmla="*/ 2147483646 h 354"/>
                <a:gd name="T36" fmla="*/ 2147483646 w 435"/>
                <a:gd name="T37" fmla="*/ 2147483646 h 354"/>
                <a:gd name="T38" fmla="*/ 2147483646 w 435"/>
                <a:gd name="T39" fmla="*/ 2147483646 h 354"/>
                <a:gd name="T40" fmla="*/ 2147483646 w 435"/>
                <a:gd name="T41" fmla="*/ 2147483646 h 354"/>
                <a:gd name="T42" fmla="*/ 0 w 435"/>
                <a:gd name="T43" fmla="*/ 2147483646 h 354"/>
                <a:gd name="T44" fmla="*/ 2147483646 w 435"/>
                <a:gd name="T45" fmla="*/ 2147483646 h 3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5" h="354">
                  <a:moveTo>
                    <a:pt x="137" y="354"/>
                  </a:moveTo>
                  <a:lnTo>
                    <a:pt x="137" y="354"/>
                  </a:lnTo>
                  <a:cubicBezTo>
                    <a:pt x="301" y="354"/>
                    <a:pt x="391" y="218"/>
                    <a:pt x="391" y="100"/>
                  </a:cubicBezTo>
                  <a:cubicBezTo>
                    <a:pt x="391" y="96"/>
                    <a:pt x="391" y="92"/>
                    <a:pt x="390" y="88"/>
                  </a:cubicBezTo>
                  <a:cubicBezTo>
                    <a:pt x="408" y="76"/>
                    <a:pt x="423" y="60"/>
                    <a:pt x="435" y="42"/>
                  </a:cubicBezTo>
                  <a:cubicBezTo>
                    <a:pt x="419" y="49"/>
                    <a:pt x="402" y="54"/>
                    <a:pt x="384" y="56"/>
                  </a:cubicBezTo>
                  <a:cubicBezTo>
                    <a:pt x="402" y="45"/>
                    <a:pt x="416" y="28"/>
                    <a:pt x="423" y="7"/>
                  </a:cubicBezTo>
                  <a:cubicBezTo>
                    <a:pt x="406" y="17"/>
                    <a:pt x="387" y="24"/>
                    <a:pt x="366" y="28"/>
                  </a:cubicBezTo>
                  <a:cubicBezTo>
                    <a:pt x="350" y="11"/>
                    <a:pt x="327" y="0"/>
                    <a:pt x="301" y="0"/>
                  </a:cubicBezTo>
                  <a:cubicBezTo>
                    <a:pt x="252" y="0"/>
                    <a:pt x="212" y="40"/>
                    <a:pt x="212" y="89"/>
                  </a:cubicBezTo>
                  <a:cubicBezTo>
                    <a:pt x="212" y="96"/>
                    <a:pt x="213" y="103"/>
                    <a:pt x="214" y="110"/>
                  </a:cubicBezTo>
                  <a:cubicBezTo>
                    <a:pt x="140" y="106"/>
                    <a:pt x="74" y="71"/>
                    <a:pt x="30" y="17"/>
                  </a:cubicBezTo>
                  <a:cubicBezTo>
                    <a:pt x="22" y="30"/>
                    <a:pt x="18" y="45"/>
                    <a:pt x="18" y="61"/>
                  </a:cubicBezTo>
                  <a:cubicBezTo>
                    <a:pt x="18" y="92"/>
                    <a:pt x="34" y="120"/>
                    <a:pt x="58" y="136"/>
                  </a:cubicBezTo>
                  <a:cubicBezTo>
                    <a:pt x="43" y="135"/>
                    <a:pt x="29" y="131"/>
                    <a:pt x="17" y="125"/>
                  </a:cubicBezTo>
                  <a:lnTo>
                    <a:pt x="17" y="126"/>
                  </a:lnTo>
                  <a:cubicBezTo>
                    <a:pt x="17" y="169"/>
                    <a:pt x="48" y="205"/>
                    <a:pt x="89" y="213"/>
                  </a:cubicBezTo>
                  <a:cubicBezTo>
                    <a:pt x="81" y="215"/>
                    <a:pt x="74" y="216"/>
                    <a:pt x="65" y="216"/>
                  </a:cubicBezTo>
                  <a:cubicBezTo>
                    <a:pt x="60" y="216"/>
                    <a:pt x="54" y="216"/>
                    <a:pt x="49" y="215"/>
                  </a:cubicBezTo>
                  <a:cubicBezTo>
                    <a:pt x="60" y="250"/>
                    <a:pt x="93" y="276"/>
                    <a:pt x="132" y="277"/>
                  </a:cubicBezTo>
                  <a:cubicBezTo>
                    <a:pt x="101" y="301"/>
                    <a:pt x="63" y="315"/>
                    <a:pt x="21" y="315"/>
                  </a:cubicBezTo>
                  <a:cubicBezTo>
                    <a:pt x="14" y="315"/>
                    <a:pt x="7" y="314"/>
                    <a:pt x="0" y="314"/>
                  </a:cubicBezTo>
                  <a:cubicBezTo>
                    <a:pt x="39" y="339"/>
                    <a:pt x="86" y="354"/>
                    <a:pt x="137" y="35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75" name="Picture 9">
              <a:extLst>
                <a:ext uri="{FF2B5EF4-FFF2-40B4-BE49-F238E27FC236}">
                  <a16:creationId xmlns:a16="http://schemas.microsoft.com/office/drawing/2014/main" id="{2412AF11-0A73-4231-927B-D140B9C1D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23525" y="6361112"/>
              <a:ext cx="3444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0">
              <a:extLst>
                <a:ext uri="{FF2B5EF4-FFF2-40B4-BE49-F238E27FC236}">
                  <a16:creationId xmlns:a16="http://schemas.microsoft.com/office/drawing/2014/main" id="{5671F661-2766-4EA9-B9CF-A7BCF502B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39550" y="6362700"/>
              <a:ext cx="34131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27356C-A6AC-41EE-882E-E52B6AA41665}"/>
                </a:ext>
              </a:extLst>
            </p:cNvPr>
            <p:cNvSpPr/>
            <p:nvPr/>
          </p:nvSpPr>
          <p:spPr>
            <a:xfrm>
              <a:off x="178179" y="6248487"/>
              <a:ext cx="3006345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#N3CSDPA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995AC8-B893-4774-B1F1-13AFC0E0FFA8}"/>
                </a:ext>
              </a:extLst>
            </p:cNvPr>
            <p:cNvSpPr/>
            <p:nvPr/>
          </p:nvSpPr>
          <p:spPr>
            <a:xfrm>
              <a:off x="4763" y="12276"/>
              <a:ext cx="12192759" cy="904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179" name="Group 24">
              <a:extLst>
                <a:ext uri="{FF2B5EF4-FFF2-40B4-BE49-F238E27FC236}">
                  <a16:creationId xmlns:a16="http://schemas.microsoft.com/office/drawing/2014/main" id="{1B40E7D3-6781-4CB9-8752-C042E4E6CB49}"/>
                </a:ext>
              </a:extLst>
            </p:cNvPr>
            <p:cNvGrpSpPr/>
            <p:nvPr/>
          </p:nvGrpSpPr>
          <p:grpSpPr>
            <a:xfrm>
              <a:off x="78375" y="78372"/>
              <a:ext cx="12035243" cy="949767"/>
              <a:chOff x="-5921" y="-12945"/>
              <a:chExt cx="12203442" cy="1062295"/>
            </a:xfrm>
          </p:grpSpPr>
          <p:pic>
            <p:nvPicPr>
              <p:cNvPr id="7180" name="Picture 16">
                <a:extLst>
                  <a:ext uri="{FF2B5EF4-FFF2-40B4-BE49-F238E27FC236}">
                    <a16:creationId xmlns:a16="http://schemas.microsoft.com/office/drawing/2014/main" id="{27B446ED-55B2-438C-8980-E399C48C9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921" y="-5142"/>
                <a:ext cx="2331720" cy="1054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1" name="Picture 21" descr="2020 Silver Gold Png Clipart - Transparent Png Clipart 2020 Gold Png, Png  Download , Transparent Png Image - PNGitem">
                <a:extLst>
                  <a:ext uri="{FF2B5EF4-FFF2-40B4-BE49-F238E27FC236}">
                    <a16:creationId xmlns:a16="http://schemas.microsoft.com/office/drawing/2014/main" id="{79ABC527-BEBA-4013-A35C-30B4B03D7D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212084" y="-12945"/>
                <a:ext cx="985437" cy="812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2" name="Picture 18">
                <a:extLst>
                  <a:ext uri="{FF2B5EF4-FFF2-40B4-BE49-F238E27FC236}">
                    <a16:creationId xmlns:a16="http://schemas.microsoft.com/office/drawing/2014/main" id="{F096D6BA-E388-4EC0-8B3A-091E99635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13" r="19589"/>
              <a:stretch>
                <a:fillRect/>
              </a:stretch>
            </p:blipFill>
            <p:spPr bwMode="auto">
              <a:xfrm>
                <a:off x="4997831" y="5707"/>
                <a:ext cx="2331720" cy="900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9">
                <a:extLst>
                  <a:ext uri="{FF2B5EF4-FFF2-40B4-BE49-F238E27FC236}">
                    <a16:creationId xmlns:a16="http://schemas.microsoft.com/office/drawing/2014/main" id="{F8182F2F-A150-412F-8564-01ABF4839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0" t="-2" b="-3877"/>
              <a:stretch>
                <a:fillRect/>
              </a:stretch>
            </p:blipFill>
            <p:spPr bwMode="auto">
              <a:xfrm>
                <a:off x="7501447" y="-5142"/>
                <a:ext cx="1822758" cy="897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21">
                <a:extLst>
                  <a:ext uri="{FF2B5EF4-FFF2-40B4-BE49-F238E27FC236}">
                    <a16:creationId xmlns:a16="http://schemas.microsoft.com/office/drawing/2014/main" id="{2FD23254-023C-4E91-A79C-CC087B035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66" t="9358" r="8707" b="37265"/>
              <a:stretch>
                <a:fillRect/>
              </a:stretch>
            </p:blipFill>
            <p:spPr bwMode="auto">
              <a:xfrm>
                <a:off x="2497696" y="5707"/>
                <a:ext cx="2328239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22">
                <a:extLst>
                  <a:ext uri="{FF2B5EF4-FFF2-40B4-BE49-F238E27FC236}">
                    <a16:creationId xmlns:a16="http://schemas.microsoft.com/office/drawing/2014/main" id="{F31342F2-5519-4C99-AF52-5AB59D071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92" t="2" r="7851" b="3049"/>
              <a:stretch>
                <a:fillRect/>
              </a:stretch>
            </p:blipFill>
            <p:spPr bwMode="auto">
              <a:xfrm>
                <a:off x="9467696" y="12276"/>
                <a:ext cx="1635733" cy="787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1" name="Title 25">
            <a:extLst>
              <a:ext uri="{FF2B5EF4-FFF2-40B4-BE49-F238E27FC236}">
                <a16:creationId xmlns:a16="http://schemas.microsoft.com/office/drawing/2014/main" id="{AD75AEF8-75E4-4D4E-A4B6-23E70781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1571625"/>
            <a:ext cx="10515600" cy="622300"/>
          </a:xfrm>
        </p:spPr>
        <p:txBody>
          <a:bodyPr/>
          <a:lstStyle/>
          <a:p>
            <a:pPr algn="ctr"/>
            <a:r>
              <a:rPr lang="en-US" altLang="en-US" sz="4000" b="1"/>
              <a:t>Five Suggestions</a:t>
            </a:r>
          </a:p>
        </p:txBody>
      </p:sp>
      <p:sp>
        <p:nvSpPr>
          <p:cNvPr id="11268" name="Content Placeholder 27">
            <a:extLst>
              <a:ext uri="{FF2B5EF4-FFF2-40B4-BE49-F238E27FC236}">
                <a16:creationId xmlns:a16="http://schemas.microsoft.com/office/drawing/2014/main" id="{E9FFF13F-F11F-4641-908A-C621E29D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13000"/>
            <a:ext cx="10980737" cy="32480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400"/>
              <a:t>Cross-departmental audit of current state of policies/procedures, training, etc.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400"/>
              <a:t>Revisit the team (core and extended).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400"/>
              <a:t>Regular mini-trainings/tabletop exercises.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400"/>
              <a:t>Watch the space and maximize free resources (blogs, daily updates, webinars, etc.).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400"/>
              <a:t>Revisit training in 2021 with focus on creativity, practicality, effectiveness, and bar raising.  </a:t>
            </a:r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endParaRPr lang="en-US" altLang="en-US" sz="2400"/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endParaRPr lang="en-US" altLang="en-US" sz="2400"/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endParaRPr lang="en-US" altLang="en-US" sz="2400"/>
          </a:p>
          <a:p>
            <a:pPr marL="457200" indent="-457200">
              <a:buFont typeface="Arial" panose="020b0604020202020204" pitchFamily="34" charset="0"/>
              <a:buAutoNum type="arabicPeriod" startAt="2"/>
              <a:defRPr/>
            </a:pPr>
            <a:endParaRPr lang="en-US" altLang="en-US" sz="2400"/>
          </a:p>
          <a:p>
            <a:pPr marL="514350" indent="-514350">
              <a:buFont typeface="Calibri Light" panose="020f0302020204030204" pitchFamily="34" charset="0"/>
              <a:buAutoNum type="arabicPeriod" startAt="4"/>
              <a:defRPr/>
            </a:pPr>
            <a:endParaRPr lang="en-US" altLang="en-US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4" name="Group 7">
            <a:extLst>
              <a:ext uri="{FF2B5EF4-FFF2-40B4-BE49-F238E27FC236}">
                <a16:creationId xmlns:a16="http://schemas.microsoft.com/office/drawing/2014/main" id="{4CF01F7A-2CEE-40FC-87C6-77C2473B84FE}"/>
              </a:ext>
            </a:extLst>
          </p:cNvPr>
          <p:cNvGrpSpPr/>
          <p:nvPr/>
        </p:nvGrpSpPr>
        <p:grpSpPr>
          <a:xfrm>
            <a:off x="-3175" y="4763"/>
            <a:ext cx="12196763" cy="6845300"/>
            <a:chOff x="0" y="12276"/>
            <a:chExt cx="12197522" cy="6845724"/>
          </a:xfrm>
        </p:grpSpPr>
        <p:sp>
          <p:nvSpPr>
            <p:cNvPr id="8199" name="Freeform 7">
              <a:extLst>
                <a:ext uri="{FF2B5EF4-FFF2-40B4-BE49-F238E27FC236}">
                  <a16:creationId xmlns:a16="http://schemas.microsoft.com/office/drawing/2014/main" id="{CA03B822-0CC5-4C35-AF1F-A02E460D2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6207125"/>
              <a:ext cx="12192000" cy="650875"/>
            </a:xfrm>
            <a:custGeom>
              <a:gdLst>
                <a:gd name="T0" fmla="*/ 0 w 12799"/>
                <a:gd name="T1" fmla="*/ 0 h 680"/>
                <a:gd name="T2" fmla="*/ 0 w 12799"/>
                <a:gd name="T3" fmla="*/ 0 h 680"/>
                <a:gd name="T4" fmla="*/ 2147483646 w 12799"/>
                <a:gd name="T5" fmla="*/ 0 h 680"/>
                <a:gd name="T6" fmla="*/ 2147483646 w 12799"/>
                <a:gd name="T7" fmla="*/ 2147483646 h 680"/>
                <a:gd name="T8" fmla="*/ 0 w 12799"/>
                <a:gd name="T9" fmla="*/ 2147483646 h 680"/>
                <a:gd name="T10" fmla="*/ 0 w 12799"/>
                <a:gd name="T11" fmla="*/ 0 h 680"/>
                <a:gd name="T12" fmla="*/ 2147483646 w 12799"/>
                <a:gd name="T13" fmla="*/ 2147483646 h 680"/>
                <a:gd name="T14" fmla="*/ 2147483646 w 12799"/>
                <a:gd name="T15" fmla="*/ 2147483646 h 680"/>
                <a:gd name="T16" fmla="*/ 2147483646 w 12799"/>
                <a:gd name="T17" fmla="*/ 2147483646 h 680"/>
                <a:gd name="T18" fmla="*/ 2147483646 w 12799"/>
                <a:gd name="T19" fmla="*/ 2147483646 h 680"/>
                <a:gd name="T20" fmla="*/ 2147483646 w 12799"/>
                <a:gd name="T21" fmla="*/ 2147483646 h 680"/>
                <a:gd name="T22" fmla="*/ 2147483646 w 12799"/>
                <a:gd name="T23" fmla="*/ 2147483646 h 680"/>
                <a:gd name="T24" fmla="*/ 2147483646 w 12799"/>
                <a:gd name="T25" fmla="*/ 2147483646 h 680"/>
                <a:gd name="T26" fmla="*/ 2147483646 w 12799"/>
                <a:gd name="T27" fmla="*/ 2147483646 h 680"/>
                <a:gd name="T28" fmla="*/ 2147483646 w 12799"/>
                <a:gd name="T29" fmla="*/ 2147483646 h 680"/>
                <a:gd name="T30" fmla="*/ 2147483646 w 12799"/>
                <a:gd name="T31" fmla="*/ 2147483646 h 680"/>
                <a:gd name="T32" fmla="*/ 2147483646 w 12799"/>
                <a:gd name="T33" fmla="*/ 2147483646 h 680"/>
                <a:gd name="T34" fmla="*/ 2147483646 w 12799"/>
                <a:gd name="T35" fmla="*/ 2147483646 h 6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799" h="680">
                  <a:moveTo>
                    <a:pt x="0" y="0"/>
                  </a:moveTo>
                  <a:lnTo>
                    <a:pt x="0" y="0"/>
                  </a:lnTo>
                  <a:lnTo>
                    <a:pt x="12799" y="0"/>
                  </a:lnTo>
                  <a:lnTo>
                    <a:pt x="12799" y="680"/>
                  </a:lnTo>
                  <a:lnTo>
                    <a:pt x="0" y="680"/>
                  </a:lnTo>
                  <a:lnTo>
                    <a:pt x="0" y="0"/>
                  </a:lnTo>
                  <a:close/>
                  <a:moveTo>
                    <a:pt x="12222" y="518"/>
                  </a:moveTo>
                  <a:lnTo>
                    <a:pt x="12222" y="518"/>
                  </a:lnTo>
                  <a:lnTo>
                    <a:pt x="12576" y="518"/>
                  </a:lnTo>
                  <a:lnTo>
                    <a:pt x="12576" y="164"/>
                  </a:lnTo>
                  <a:lnTo>
                    <a:pt x="12222" y="164"/>
                  </a:lnTo>
                  <a:lnTo>
                    <a:pt x="12222" y="518"/>
                  </a:lnTo>
                  <a:close/>
                  <a:moveTo>
                    <a:pt x="10951" y="518"/>
                  </a:moveTo>
                  <a:lnTo>
                    <a:pt x="10951" y="518"/>
                  </a:lnTo>
                  <a:lnTo>
                    <a:pt x="11305" y="518"/>
                  </a:lnTo>
                  <a:lnTo>
                    <a:pt x="11305" y="164"/>
                  </a:lnTo>
                  <a:lnTo>
                    <a:pt x="10951" y="164"/>
                  </a:lnTo>
                  <a:lnTo>
                    <a:pt x="10951" y="518"/>
                  </a:lnTo>
                  <a:close/>
                </a:path>
              </a:pathLst>
            </a:custGeom>
            <a:solidFill>
              <a:srgbClr val="2CAE2C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>
              <a:extLst>
                <a:ext uri="{FF2B5EF4-FFF2-40B4-BE49-F238E27FC236}">
                  <a16:creationId xmlns:a16="http://schemas.microsoft.com/office/drawing/2014/main" id="{F855F8C4-D106-4680-BF5A-DA955AA626BA}"/>
                </a:ext>
              </a:extLst>
            </p:cNvPr>
            <p:cNvSpPr/>
            <p:nvPr/>
          </p:nvSpPr>
          <p:spPr bwMode="auto">
            <a:xfrm>
              <a:off x="11034713" y="6364287"/>
              <a:ext cx="415925" cy="338138"/>
            </a:xfrm>
            <a:custGeom>
              <a:gdLst>
                <a:gd name="T0" fmla="*/ 2147483646 w 435"/>
                <a:gd name="T1" fmla="*/ 2147483646 h 354"/>
                <a:gd name="T2" fmla="*/ 2147483646 w 435"/>
                <a:gd name="T3" fmla="*/ 2147483646 h 354"/>
                <a:gd name="T4" fmla="*/ 2147483646 w 435"/>
                <a:gd name="T5" fmla="*/ 2147483646 h 354"/>
                <a:gd name="T6" fmla="*/ 2147483646 w 435"/>
                <a:gd name="T7" fmla="*/ 2147483646 h 354"/>
                <a:gd name="T8" fmla="*/ 2147483646 w 435"/>
                <a:gd name="T9" fmla="*/ 2147483646 h 354"/>
                <a:gd name="T10" fmla="*/ 2147483646 w 435"/>
                <a:gd name="T11" fmla="*/ 2147483646 h 354"/>
                <a:gd name="T12" fmla="*/ 2147483646 w 435"/>
                <a:gd name="T13" fmla="*/ 2147483646 h 354"/>
                <a:gd name="T14" fmla="*/ 2147483646 w 435"/>
                <a:gd name="T15" fmla="*/ 2147483646 h 354"/>
                <a:gd name="T16" fmla="*/ 2147483646 w 435"/>
                <a:gd name="T17" fmla="*/ 0 h 354"/>
                <a:gd name="T18" fmla="*/ 2147483646 w 435"/>
                <a:gd name="T19" fmla="*/ 2147483646 h 354"/>
                <a:gd name="T20" fmla="*/ 2147483646 w 435"/>
                <a:gd name="T21" fmla="*/ 2147483646 h 354"/>
                <a:gd name="T22" fmla="*/ 2147483646 w 435"/>
                <a:gd name="T23" fmla="*/ 2147483646 h 354"/>
                <a:gd name="T24" fmla="*/ 2147483646 w 435"/>
                <a:gd name="T25" fmla="*/ 2147483646 h 354"/>
                <a:gd name="T26" fmla="*/ 2147483646 w 435"/>
                <a:gd name="T27" fmla="*/ 2147483646 h 354"/>
                <a:gd name="T28" fmla="*/ 2147483646 w 435"/>
                <a:gd name="T29" fmla="*/ 2147483646 h 354"/>
                <a:gd name="T30" fmla="*/ 2147483646 w 435"/>
                <a:gd name="T31" fmla="*/ 2147483646 h 354"/>
                <a:gd name="T32" fmla="*/ 2147483646 w 435"/>
                <a:gd name="T33" fmla="*/ 2147483646 h 354"/>
                <a:gd name="T34" fmla="*/ 2147483646 w 435"/>
                <a:gd name="T35" fmla="*/ 2147483646 h 354"/>
                <a:gd name="T36" fmla="*/ 2147483646 w 435"/>
                <a:gd name="T37" fmla="*/ 2147483646 h 354"/>
                <a:gd name="T38" fmla="*/ 2147483646 w 435"/>
                <a:gd name="T39" fmla="*/ 2147483646 h 354"/>
                <a:gd name="T40" fmla="*/ 2147483646 w 435"/>
                <a:gd name="T41" fmla="*/ 2147483646 h 354"/>
                <a:gd name="T42" fmla="*/ 0 w 435"/>
                <a:gd name="T43" fmla="*/ 2147483646 h 354"/>
                <a:gd name="T44" fmla="*/ 2147483646 w 435"/>
                <a:gd name="T45" fmla="*/ 2147483646 h 3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5" h="354">
                  <a:moveTo>
                    <a:pt x="137" y="354"/>
                  </a:moveTo>
                  <a:lnTo>
                    <a:pt x="137" y="354"/>
                  </a:lnTo>
                  <a:cubicBezTo>
                    <a:pt x="301" y="354"/>
                    <a:pt x="391" y="218"/>
                    <a:pt x="391" y="100"/>
                  </a:cubicBezTo>
                  <a:cubicBezTo>
                    <a:pt x="391" y="96"/>
                    <a:pt x="391" y="92"/>
                    <a:pt x="390" y="88"/>
                  </a:cubicBezTo>
                  <a:cubicBezTo>
                    <a:pt x="408" y="76"/>
                    <a:pt x="423" y="60"/>
                    <a:pt x="435" y="42"/>
                  </a:cubicBezTo>
                  <a:cubicBezTo>
                    <a:pt x="419" y="49"/>
                    <a:pt x="402" y="54"/>
                    <a:pt x="384" y="56"/>
                  </a:cubicBezTo>
                  <a:cubicBezTo>
                    <a:pt x="402" y="45"/>
                    <a:pt x="416" y="28"/>
                    <a:pt x="423" y="7"/>
                  </a:cubicBezTo>
                  <a:cubicBezTo>
                    <a:pt x="406" y="17"/>
                    <a:pt x="387" y="24"/>
                    <a:pt x="366" y="28"/>
                  </a:cubicBezTo>
                  <a:cubicBezTo>
                    <a:pt x="350" y="11"/>
                    <a:pt x="327" y="0"/>
                    <a:pt x="301" y="0"/>
                  </a:cubicBezTo>
                  <a:cubicBezTo>
                    <a:pt x="252" y="0"/>
                    <a:pt x="212" y="40"/>
                    <a:pt x="212" y="89"/>
                  </a:cubicBezTo>
                  <a:cubicBezTo>
                    <a:pt x="212" y="96"/>
                    <a:pt x="213" y="103"/>
                    <a:pt x="214" y="110"/>
                  </a:cubicBezTo>
                  <a:cubicBezTo>
                    <a:pt x="140" y="106"/>
                    <a:pt x="74" y="71"/>
                    <a:pt x="30" y="17"/>
                  </a:cubicBezTo>
                  <a:cubicBezTo>
                    <a:pt x="22" y="30"/>
                    <a:pt x="18" y="45"/>
                    <a:pt x="18" y="61"/>
                  </a:cubicBezTo>
                  <a:cubicBezTo>
                    <a:pt x="18" y="92"/>
                    <a:pt x="34" y="120"/>
                    <a:pt x="58" y="136"/>
                  </a:cubicBezTo>
                  <a:cubicBezTo>
                    <a:pt x="43" y="135"/>
                    <a:pt x="29" y="131"/>
                    <a:pt x="17" y="125"/>
                  </a:cubicBezTo>
                  <a:lnTo>
                    <a:pt x="17" y="126"/>
                  </a:lnTo>
                  <a:cubicBezTo>
                    <a:pt x="17" y="169"/>
                    <a:pt x="48" y="205"/>
                    <a:pt x="89" y="213"/>
                  </a:cubicBezTo>
                  <a:cubicBezTo>
                    <a:pt x="81" y="215"/>
                    <a:pt x="74" y="216"/>
                    <a:pt x="65" y="216"/>
                  </a:cubicBezTo>
                  <a:cubicBezTo>
                    <a:pt x="60" y="216"/>
                    <a:pt x="54" y="216"/>
                    <a:pt x="49" y="215"/>
                  </a:cubicBezTo>
                  <a:cubicBezTo>
                    <a:pt x="60" y="250"/>
                    <a:pt x="93" y="276"/>
                    <a:pt x="132" y="277"/>
                  </a:cubicBezTo>
                  <a:cubicBezTo>
                    <a:pt x="101" y="301"/>
                    <a:pt x="63" y="315"/>
                    <a:pt x="21" y="315"/>
                  </a:cubicBezTo>
                  <a:cubicBezTo>
                    <a:pt x="14" y="315"/>
                    <a:pt x="7" y="314"/>
                    <a:pt x="0" y="314"/>
                  </a:cubicBezTo>
                  <a:cubicBezTo>
                    <a:pt x="39" y="339"/>
                    <a:pt x="86" y="354"/>
                    <a:pt x="137" y="35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201" name="Picture 9">
              <a:extLst>
                <a:ext uri="{FF2B5EF4-FFF2-40B4-BE49-F238E27FC236}">
                  <a16:creationId xmlns:a16="http://schemas.microsoft.com/office/drawing/2014/main" id="{71A180C9-24B0-42F3-926E-F45C7019D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23525" y="6361112"/>
              <a:ext cx="34448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0">
              <a:extLst>
                <a:ext uri="{FF2B5EF4-FFF2-40B4-BE49-F238E27FC236}">
                  <a16:creationId xmlns:a16="http://schemas.microsoft.com/office/drawing/2014/main" id="{B64035D0-7ABD-4180-91C9-7DB85EE96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39550" y="6362700"/>
              <a:ext cx="341313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BBBA7A-7648-4862-9498-9BD9721EE716}"/>
                </a:ext>
              </a:extLst>
            </p:cNvPr>
            <p:cNvSpPr/>
            <p:nvPr/>
          </p:nvSpPr>
          <p:spPr>
            <a:xfrm>
              <a:off x="178179" y="6248487"/>
              <a:ext cx="3006345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#N3CSDPA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80EF7E-19B9-48C2-89AE-52BD5F7F4FE3}"/>
                </a:ext>
              </a:extLst>
            </p:cNvPr>
            <p:cNvSpPr/>
            <p:nvPr/>
          </p:nvSpPr>
          <p:spPr>
            <a:xfrm>
              <a:off x="4763" y="12276"/>
              <a:ext cx="12192759" cy="904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205" name="Group 14">
              <a:extLst>
                <a:ext uri="{FF2B5EF4-FFF2-40B4-BE49-F238E27FC236}">
                  <a16:creationId xmlns:a16="http://schemas.microsoft.com/office/drawing/2014/main" id="{F35B9E22-216B-4C91-9946-11807A40C139}"/>
                </a:ext>
              </a:extLst>
            </p:cNvPr>
            <p:cNvGrpSpPr/>
            <p:nvPr/>
          </p:nvGrpSpPr>
          <p:grpSpPr>
            <a:xfrm>
              <a:off x="78375" y="78372"/>
              <a:ext cx="12035243" cy="949767"/>
              <a:chOff x="-5921" y="-12945"/>
              <a:chExt cx="12203442" cy="1062295"/>
            </a:xfrm>
          </p:grpSpPr>
          <p:pic>
            <p:nvPicPr>
              <p:cNvPr id="8206" name="Picture 15">
                <a:extLst>
                  <a:ext uri="{FF2B5EF4-FFF2-40B4-BE49-F238E27FC236}">
                    <a16:creationId xmlns:a16="http://schemas.microsoft.com/office/drawing/2014/main" id="{F0A51FD8-C471-45E6-91A2-8DD01C8FA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5921" y="-5142"/>
                <a:ext cx="2331720" cy="1054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1" descr="2020 Silver Gold Png Clipart - Transparent Png Clipart 2020 Gold Png, Png  Download , Transparent Png Image - PNGitem">
                <a:extLst>
                  <a:ext uri="{FF2B5EF4-FFF2-40B4-BE49-F238E27FC236}">
                    <a16:creationId xmlns:a16="http://schemas.microsoft.com/office/drawing/2014/main" id="{8BD098D4-5F04-458D-9E4E-9825499D1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1212084" y="-12945"/>
                <a:ext cx="985437" cy="812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8" name="Picture 17">
                <a:extLst>
                  <a:ext uri="{FF2B5EF4-FFF2-40B4-BE49-F238E27FC236}">
                    <a16:creationId xmlns:a16="http://schemas.microsoft.com/office/drawing/2014/main" id="{1C6AC231-3555-41F2-BAD5-DD5F7561E6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13" r="19589"/>
              <a:stretch>
                <a:fillRect/>
              </a:stretch>
            </p:blipFill>
            <p:spPr bwMode="auto">
              <a:xfrm>
                <a:off x="4997831" y="5707"/>
                <a:ext cx="2331720" cy="900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18">
                <a:extLst>
                  <a:ext uri="{FF2B5EF4-FFF2-40B4-BE49-F238E27FC236}">
                    <a16:creationId xmlns:a16="http://schemas.microsoft.com/office/drawing/2014/main" id="{E222B3F3-7BF7-441E-9343-17302951E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0" t="-2" b="-3877"/>
              <a:stretch>
                <a:fillRect/>
              </a:stretch>
            </p:blipFill>
            <p:spPr bwMode="auto">
              <a:xfrm>
                <a:off x="7501447" y="-5142"/>
                <a:ext cx="1822758" cy="897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0" name="Picture 19">
                <a:extLst>
                  <a:ext uri="{FF2B5EF4-FFF2-40B4-BE49-F238E27FC236}">
                    <a16:creationId xmlns:a16="http://schemas.microsoft.com/office/drawing/2014/main" id="{5363559C-671E-4017-BBE1-0B2126C65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266" t="9358" r="8707" b="37265"/>
              <a:stretch>
                <a:fillRect/>
              </a:stretch>
            </p:blipFill>
            <p:spPr bwMode="auto">
              <a:xfrm>
                <a:off x="2497696" y="5707"/>
                <a:ext cx="2328239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1" name="Picture 20">
                <a:extLst>
                  <a:ext uri="{FF2B5EF4-FFF2-40B4-BE49-F238E27FC236}">
                    <a16:creationId xmlns:a16="http://schemas.microsoft.com/office/drawing/2014/main" id="{AD7E8FEB-0964-46C2-920A-2FF8CFFF3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92" t="2" r="7851" b="3049"/>
              <a:stretch>
                <a:fillRect/>
              </a:stretch>
            </p:blipFill>
            <p:spPr bwMode="auto">
              <a:xfrm>
                <a:off x="9467696" y="12276"/>
                <a:ext cx="1635733" cy="787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5" name="Title 3">
            <a:extLst>
              <a:ext uri="{FF2B5EF4-FFF2-40B4-BE49-F238E27FC236}">
                <a16:creationId xmlns:a16="http://schemas.microsoft.com/office/drawing/2014/main" id="{CABA4444-4E72-453C-B539-BC7BE76F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63688"/>
            <a:ext cx="10515600" cy="619125"/>
          </a:xfrm>
        </p:spPr>
        <p:txBody>
          <a:bodyPr/>
          <a:lstStyle/>
          <a:p>
            <a:pPr algn="ctr"/>
            <a:r>
              <a:rPr lang="en-US" altLang="en-US" sz="3600" b="1"/>
              <a:t>Questions and Discussion</a:t>
            </a:r>
          </a:p>
        </p:txBody>
      </p:sp>
      <p:sp>
        <p:nvSpPr>
          <p:cNvPr id="8196" name="Content Placeholder 4">
            <a:extLst>
              <a:ext uri="{FF2B5EF4-FFF2-40B4-BE49-F238E27FC236}">
                <a16:creationId xmlns:a16="http://schemas.microsoft.com/office/drawing/2014/main" id="{B1CD9C60-8863-4F88-9DCB-3D5C80A6C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888" y="2522538"/>
            <a:ext cx="5181600" cy="32924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Josh Whitlock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Partner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Parker Poe Adams &amp; Bernstein LLP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joshwhitlock@parkerpoe.com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Office:  704.335.6622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/>
              <a:t>Mobile:  704.614.6005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/>
          </a:p>
        </p:txBody>
      </p:sp>
      <p:sp>
        <p:nvSpPr>
          <p:cNvPr id="8197" name="Content Placeholder 5">
            <a:extLst>
              <a:ext uri="{FF2B5EF4-FFF2-40B4-BE49-F238E27FC236}">
                <a16:creationId xmlns:a16="http://schemas.microsoft.com/office/drawing/2014/main" id="{3C1F1085-86C6-4361-9087-EF8B9CC0E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275" y="2522538"/>
            <a:ext cx="5181600" cy="32924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z="3200" b="1">
              <a:ea typeface="Open Sans"/>
              <a:cs typeface="Open Sans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200" b="1">
                <a:ea typeface="Open Sans"/>
                <a:cs typeface="Open Sans"/>
              </a:rPr>
              <a:t>Thank you for joining us today!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716285D7-F856-4CC7-956D-21C9822C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725" y="2487613"/>
            <a:ext cx="1817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134.0"/>
  <p:tag name="AS_RELEASE_DATE" val="2017.08.21"/>
  <p:tag name="AS_TITLE" val="Aspose.Slides for .NET 4.0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AC 2018 Slides" id="{2755F056-DD40-5248-AF91-91529A861080}" vid="{2E9B1D02-8BB9-224C-8F7F-3AE5D75CEA0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CC4DAF34A6F4CBBC30EA2527EE1F5" ma:contentTypeVersion="10" ma:contentTypeDescription="Create a new document." ma:contentTypeScope="" ma:versionID="2c7bfaabb00a86fcd515e55433141198">
  <xsd:schema xmlns:xsd="http://www.w3.org/2001/XMLSchema" xmlns:xs="http://www.w3.org/2001/XMLSchema" xmlns:p="http://schemas.microsoft.com/office/2006/metadata/properties" xmlns:ns2="c25e0ff2-b321-4d0f-b7cf-48faa0606087" xmlns:ns3="291ac3f0-1c47-4ff4-8181-202a4096e726" targetNamespace="http://schemas.microsoft.com/office/2006/metadata/properties" ma:root="true" ma:fieldsID="86afa164cfad8f9190996ce123bd40e6" ns2:_="" ns3:_="">
    <xsd:import namespace="c25e0ff2-b321-4d0f-b7cf-48faa0606087"/>
    <xsd:import namespace="291ac3f0-1c47-4ff4-8181-202a4096e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e0ff2-b321-4d0f-b7cf-48faa06060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ac3f0-1c47-4ff4-8181-202a4096e7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4DC8DE-22AB-478B-A982-787E512FA9BA}"/>
</file>

<file path=customXml/itemProps2.xml><?xml version="1.0" encoding="utf-8"?>
<ds:datastoreItem xmlns:ds="http://schemas.openxmlformats.org/officeDocument/2006/customXml" ds:itemID="{38D5C44E-9CE6-46C2-85F8-19A8D98F355F}"/>
</file>

<file path=customXml/itemProps3.xml><?xml version="1.0" encoding="utf-8"?>
<ds:datastoreItem xmlns:ds="http://schemas.openxmlformats.org/officeDocument/2006/customXml" ds:itemID="{B561A79A-30FC-4CD4-B6A3-13BDE4153252}"/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1601-01-01T00:00:00Z</dcterms:created>
  <dcterms:modified xsi:type="dcterms:W3CDTF">1601-01-01T00:00:00Z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0x0101000DCCC4DAF34A6F4CBBC30EA2527EE1F5</vt:lpwstr>
  </property>
</Properties>
</file>